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Josefin Slab"/>
      <p:regular r:id="rId26"/>
      <p:bold r:id="rId27"/>
      <p:italic r:id="rId28"/>
      <p:boldItalic r:id="rId29"/>
    </p:embeddedFon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Arvo"/>
      <p:regular r:id="rId38"/>
      <p:bold r:id="rId39"/>
      <p:italic r:id="rId40"/>
      <p:boldItalic r:id="rId41"/>
    </p:embeddedFont>
    <p:embeddedFont>
      <p:font typeface="Montserrat Light"/>
      <p:regular r:id="rId42"/>
      <p:bold r:id="rId43"/>
      <p:italic r:id="rId44"/>
      <p:boldItalic r:id="rId45"/>
    </p:embeddedFont>
    <p:embeddedFont>
      <p:font typeface="Proxima Nova Extrabold"/>
      <p:bold r:id="rId46"/>
    </p:embeddedFont>
    <p:embeddedFont>
      <p:font typeface="Spectral"/>
      <p:regular r:id="rId47"/>
      <p:bold r:id="rId48"/>
      <p:italic r:id="rId49"/>
      <p:boldItalic r:id="rId50"/>
    </p:embeddedFont>
    <p:embeddedFont>
      <p:font typeface="Montserrat ExtraBold"/>
      <p:bold r:id="rId51"/>
      <p:boldItalic r:id="rId52"/>
    </p:embeddedFont>
    <p:embeddedFont>
      <p:font typeface="Spectral Light"/>
      <p:regular r:id="rId53"/>
      <p:bold r:id="rId54"/>
      <p:italic r:id="rId55"/>
      <p:boldItalic r:id="rId56"/>
    </p:embeddedFont>
    <p:embeddedFont>
      <p:font typeface="Quicksand Light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jqefY9GQTOweO1cnWPYAzWUj1A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D83BC6-EE6F-4876-BDB6-4080CDF8B4D6}">
  <a:tblStyle styleId="{35D83BC6-EE6F-4876-BDB6-4080CDF8B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7" orient="horz"/>
        <p:guide pos="5558"/>
        <p:guide pos="1304"/>
        <p:guide pos="1620" orient="horz"/>
        <p:guide pos="2623" orient="horz"/>
        <p:guide pos="4320"/>
        <p:guide pos="3118"/>
        <p:guide pos="2976"/>
        <p:guide pos="590" orient="horz"/>
        <p:guide pos="2268"/>
        <p:guide pos="3902"/>
        <p:guide pos="10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italic.fntdata"/><Relationship Id="rId42" Type="http://schemas.openxmlformats.org/officeDocument/2006/relationships/font" Target="fonts/MontserratLight-regular.fntdata"/><Relationship Id="rId41" Type="http://schemas.openxmlformats.org/officeDocument/2006/relationships/font" Target="fonts/Arvo-boldItalic.fntdata"/><Relationship Id="rId44" Type="http://schemas.openxmlformats.org/officeDocument/2006/relationships/font" Target="fonts/MontserratLight-italic.fntdata"/><Relationship Id="rId43" Type="http://schemas.openxmlformats.org/officeDocument/2006/relationships/font" Target="fonts/MontserratLight-bold.fntdata"/><Relationship Id="rId46" Type="http://schemas.openxmlformats.org/officeDocument/2006/relationships/font" Target="fonts/ProximaNovaExtrabold-bold.fntdata"/><Relationship Id="rId45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pectral-bold.fntdata"/><Relationship Id="rId47" Type="http://schemas.openxmlformats.org/officeDocument/2006/relationships/font" Target="fonts/Spectral-regular.fntdata"/><Relationship Id="rId49" Type="http://schemas.openxmlformats.org/officeDocument/2006/relationships/font" Target="fonts/Spectral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Arvo-bold.fntdata"/><Relationship Id="rId38" Type="http://schemas.openxmlformats.org/officeDocument/2006/relationships/font" Target="fonts/Arv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JosefinSlab-regular.fntdata"/><Relationship Id="rId25" Type="http://schemas.openxmlformats.org/officeDocument/2006/relationships/slide" Target="slides/slide19.xml"/><Relationship Id="rId28" Type="http://schemas.openxmlformats.org/officeDocument/2006/relationships/font" Target="fonts/JosefinSlab-italic.fntdata"/><Relationship Id="rId27" Type="http://schemas.openxmlformats.org/officeDocument/2006/relationships/font" Target="fonts/JosefinSlab-bold.fntdata"/><Relationship Id="rId29" Type="http://schemas.openxmlformats.org/officeDocument/2006/relationships/font" Target="fonts/JosefinSlab-boldItalic.fntdata"/><Relationship Id="rId51" Type="http://schemas.openxmlformats.org/officeDocument/2006/relationships/font" Target="fonts/MontserratExtraBold-bold.fntdata"/><Relationship Id="rId50" Type="http://schemas.openxmlformats.org/officeDocument/2006/relationships/font" Target="fonts/Spectral-boldItalic.fntdata"/><Relationship Id="rId53" Type="http://schemas.openxmlformats.org/officeDocument/2006/relationships/font" Target="fonts/SpectralLight-regular.fntdata"/><Relationship Id="rId52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55" Type="http://schemas.openxmlformats.org/officeDocument/2006/relationships/font" Target="fonts/SpectralLight-italic.fntdata"/><Relationship Id="rId10" Type="http://schemas.openxmlformats.org/officeDocument/2006/relationships/slide" Target="slides/slide4.xml"/><Relationship Id="rId54" Type="http://schemas.openxmlformats.org/officeDocument/2006/relationships/font" Target="fonts/SpectralLight-bold.fntdata"/><Relationship Id="rId13" Type="http://schemas.openxmlformats.org/officeDocument/2006/relationships/slide" Target="slides/slide7.xml"/><Relationship Id="rId57" Type="http://schemas.openxmlformats.org/officeDocument/2006/relationships/font" Target="fonts/QuicksandLight-regular.fntdata"/><Relationship Id="rId12" Type="http://schemas.openxmlformats.org/officeDocument/2006/relationships/slide" Target="slides/slide6.xml"/><Relationship Id="rId56" Type="http://schemas.openxmlformats.org/officeDocument/2006/relationships/font" Target="fonts/SpectralLight-boldItalic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Quicksand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5d0c1afa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5d0c1afa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6a06737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6a06737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0d6c33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580d6c33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0e2a2e5d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50e2a2e5d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2b54101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2b54101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882cc36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4882cc36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80d6c2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580d6c2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0e2a2e5d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50e2a2e5d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882cc36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4882cc36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82cc36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4882cc36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2b54101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2b54101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d0c1af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d0c1af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49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9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">
  <p:cSld name="TITLE_ONLY_1_1">
    <p:bg>
      <p:bgPr>
        <a:solidFill>
          <a:srgbClr val="25252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4"/>
          <p:cNvSpPr txBox="1"/>
          <p:nvPr>
            <p:ph type="titl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9" name="Google Shape;69;p64"/>
          <p:cNvSpPr txBox="1"/>
          <p:nvPr>
            <p:ph idx="1" type="subTitle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0" name="Google Shape;70;p64"/>
          <p:cNvSpPr txBox="1"/>
          <p:nvPr>
            <p:ph idx="2" type="titl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1" name="Google Shape;71;p64"/>
          <p:cNvSpPr txBox="1"/>
          <p:nvPr>
            <p:ph idx="3" type="subTitle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2" name="Google Shape;72;p64"/>
          <p:cNvSpPr txBox="1"/>
          <p:nvPr>
            <p:ph idx="4" type="titl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3" name="Google Shape;73;p64"/>
          <p:cNvSpPr txBox="1"/>
          <p:nvPr>
            <p:ph idx="5" type="subTitle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 2">
  <p:cSld name="BLANK_1_1_1_1_2">
    <p:bg>
      <p:bgPr>
        <a:solidFill>
          <a:srgbClr val="25252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" name="Google Shape;78;p66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6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6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6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6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6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84" name="Google Shape;84;p66"/>
          <p:cNvSpPr txBox="1"/>
          <p:nvPr>
            <p:ph idx="1" type="subTitle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5" name="Google Shape;85;p66"/>
          <p:cNvSpPr txBox="1"/>
          <p:nvPr>
            <p:ph idx="2" type="subTitle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">
  <p:cSld name="BLANK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50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0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0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0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0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94" name="Google Shape;94;p50"/>
          <p:cNvSpPr txBox="1"/>
          <p:nvPr>
            <p:ph idx="1" type="subTitle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5"/>
          <p:cNvSpPr txBox="1"/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97" name="Google Shape;97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55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5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5"/>
          <p:cNvSpPr txBox="1"/>
          <p:nvPr>
            <p:ph idx="1" type="subTitle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1" name="Google Shape;101;p55"/>
          <p:cNvSpPr txBox="1"/>
          <p:nvPr>
            <p:ph idx="2" type="subTitle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2" name="Google Shape;102;p55"/>
          <p:cNvSpPr txBox="1"/>
          <p:nvPr>
            <p:ph idx="3" type="subTitle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3" name="Google Shape;103;p55"/>
          <p:cNvSpPr txBox="1"/>
          <p:nvPr>
            <p:ph idx="4" type="subTitle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6" name="Google Shape;106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p57"/>
          <p:cNvSpPr txBox="1"/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8" name="Google Shape;108;p5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E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7"/>
          <p:cNvSpPr txBox="1"/>
          <p:nvPr>
            <p:ph idx="1" type="subTitle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">
  <p:cSld name="TITLE_AND_BODY_2">
    <p:bg>
      <p:bgPr>
        <a:solidFill>
          <a:srgbClr val="25252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9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" name="Google Shape;113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4" name="Google Shape;114;p59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lide &amp; title">
  <p:cSld name="CUSTOM_1">
    <p:bg>
      <p:bgPr>
        <a:solidFill>
          <a:srgbClr val="25252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2"/>
          <p:cNvSpPr txBox="1"/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19" name="Google Shape;119;p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62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 1">
  <p:cSld name="TITLE_AND_TWO_COLUMNS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5"/>
          <p:cNvSpPr txBox="1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23" name="Google Shape;123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65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5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5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5"/>
          <p:cNvSpPr txBox="1"/>
          <p:nvPr>
            <p:ph idx="1" type="subTitle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28" name="Google Shape;128;p65"/>
          <p:cNvSpPr txBox="1"/>
          <p:nvPr>
            <p:ph idx="2" type="subTitle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29" name="Google Shape;129;p65"/>
          <p:cNvSpPr txBox="1"/>
          <p:nvPr>
            <p:ph idx="3" type="subTitle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0" name="Google Shape;130;p65"/>
          <p:cNvSpPr txBox="1"/>
          <p:nvPr>
            <p:ph idx="4" type="subTitle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1" name="Google Shape;131;p65"/>
          <p:cNvSpPr txBox="1"/>
          <p:nvPr>
            <p:ph idx="5" type="subTitle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2" name="Google Shape;132;p65"/>
          <p:cNvSpPr txBox="1"/>
          <p:nvPr>
            <p:ph idx="6" type="subTitle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3" name="Google Shape;133;p65"/>
          <p:cNvSpPr txBox="1"/>
          <p:nvPr>
            <p:ph idx="7" type="subTitle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4" name="Google Shape;134;p65"/>
          <p:cNvSpPr txBox="1"/>
          <p:nvPr>
            <p:ph idx="8" type="subTitle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5" name="Google Shape;135;p65"/>
          <p:cNvSpPr txBox="1"/>
          <p:nvPr>
            <p:ph idx="9" type="subTitle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6" name="Google Shape;136;p65"/>
          <p:cNvSpPr txBox="1"/>
          <p:nvPr>
            <p:ph idx="13" type="subTitle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7" name="Google Shape;137;p65"/>
          <p:cNvSpPr txBox="1"/>
          <p:nvPr>
            <p:ph idx="14" type="subTitle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8" name="Google Shape;138;p65"/>
          <p:cNvSpPr txBox="1"/>
          <p:nvPr>
            <p:ph idx="15" type="subTitle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1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" name="Google Shape;16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7;p51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92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 1">
  <p:cSld name="SECTION_HEADER_1_1"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7"/>
          <p:cNvSpPr txBox="1"/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41" name="Google Shape;141;p67"/>
          <p:cNvSpPr txBox="1"/>
          <p:nvPr>
            <p:ph idx="1" type="subTitle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2" name="Google Shape;142;p6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67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 1">
  <p:cSld name="TITLE_AND_BODY_2_1">
    <p:bg>
      <p:bgPr>
        <a:solidFill>
          <a:srgbClr val="25252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8"/>
          <p:cNvSpPr txBox="1"/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68"/>
          <p:cNvSpPr txBox="1"/>
          <p:nvPr>
            <p:ph idx="1" type="subTitle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">
  <p:cSld name="SECTION_HEADER_1"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9"/>
          <p:cNvSpPr txBox="1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51" name="Google Shape;151;p69"/>
          <p:cNvSpPr txBox="1"/>
          <p:nvPr>
            <p:ph idx="1" type="subTitle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52" name="Google Shape;152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 1">
  <p:cSld name="BLANK_1_1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" name="Google Shape;20;p5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2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6" name="Google Shape;26;p52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8" name="Google Shape;28;p52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9" name="Google Shape;29;p52"/>
          <p:cNvSpPr txBox="1"/>
          <p:nvPr>
            <p:ph idx="4" type="subTitle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52"/>
          <p:cNvSpPr txBox="1"/>
          <p:nvPr>
            <p:ph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52"/>
          <p:cNvSpPr txBox="1"/>
          <p:nvPr>
            <p:ph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52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 type="secHead">
  <p:cSld name="SECTION_HEADER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" name="Google Shape;38;p5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4"/>
          <p:cNvSpPr txBox="1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54"/>
          <p:cNvSpPr txBox="1"/>
          <p:nvPr>
            <p:ph idx="1" type="body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6" name="Google Shape;46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56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6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6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6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2" name="Google Shape;52;p56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3" name="Google Shape;53;p56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4" name="Google Shape;54;p56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5" name="Google Shape;55;p56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0"/>
          <p:cNvSpPr txBox="1"/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8" name="Google Shape;58;p70"/>
          <p:cNvSpPr txBox="1"/>
          <p:nvPr>
            <p:ph idx="1" type="body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9" name="Google Shape;59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" name="Google Shape;60;p7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 1">
  <p:cSld name="ONE_COLUMN_TEX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3" name="Google Shape;63;p58"/>
          <p:cNvSpPr txBox="1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">
  <p:cSld name="TITLE_ONL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b="1" sz="5600">
                <a:solidFill>
                  <a:srgbClr val="D9D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63"/>
          <p:cNvSpPr txBox="1"/>
          <p:nvPr>
            <p:ph idx="1" type="subTitle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b="0" i="0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en.wikipedia.org/wiki/Digital_signal_process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irjet.net/archives/V6/i3/IRJET-V6I31306.pdf" TargetMode="External"/><Relationship Id="rId4" Type="http://schemas.openxmlformats.org/officeDocument/2006/relationships/hyperlink" Target="https://doi.org/10.1088/1742-6596/1257/1/012012" TargetMode="External"/><Relationship Id="rId5" Type="http://schemas.openxmlformats.org/officeDocument/2006/relationships/hyperlink" Target="https://doi.org/10.4236/oja.2016.64006" TargetMode="External"/><Relationship Id="rId6" Type="http://schemas.openxmlformats.org/officeDocument/2006/relationships/hyperlink" Target="https://doi.org/10.21608/jesj.2012.189126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6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sl.illinois.edu/news/university-illinois-researchers-develop-method-cancel-noise-without-ear-blocking-headphones" TargetMode="External"/><Relationship Id="rId4" Type="http://schemas.openxmlformats.org/officeDocument/2006/relationships/hyperlink" Target="https://www.youtube.com/watch?v=VxcKkhmqXP0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 b="17473" l="13106" r="3517" t="15680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 txBox="1"/>
          <p:nvPr>
            <p:ph type="ctrTitle"/>
          </p:nvPr>
        </p:nvSpPr>
        <p:spPr>
          <a:xfrm>
            <a:off x="1545275" y="1000950"/>
            <a:ext cx="6809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000">
                <a:solidFill>
                  <a:schemeClr val="dk1"/>
                </a:solidFill>
              </a:rPr>
              <a:t>External Noise Cancelling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198475" y="3857625"/>
            <a:ext cx="235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Presentadores:</a:t>
            </a:r>
            <a:br>
              <a:rPr b="1" lang="es" sz="14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s" sz="14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Jose Del Maestro</a:t>
            </a:r>
            <a:br>
              <a:rPr b="1" lang="es" sz="14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s" sz="14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Francescolli Anticona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55d0c1afa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63" y="193975"/>
            <a:ext cx="3548551" cy="23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55d0c1afa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571749"/>
            <a:ext cx="369648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55d0c1afaf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375"/>
            <a:ext cx="4409275" cy="47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56a06737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25" y="151050"/>
            <a:ext cx="8681145" cy="34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56a0673775_0_0"/>
          <p:cNvSpPr txBox="1"/>
          <p:nvPr/>
        </p:nvSpPr>
        <p:spPr>
          <a:xfrm>
            <a:off x="686525" y="3683275"/>
            <a:ext cx="780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Para producir un anti-ruido, los dispositivos ANC necesitan un micrófono, llamado micrófono de referencia, para absorber el sonido del entorno y un altavoz anti-ruido adicional para producir el sonido anti-ruido. Una vez que el micrófono absorbe el sonido, generalmente hay un chip </a:t>
            </a:r>
            <a:r>
              <a:rPr lang="es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de procesamiento de señal digital (DSP)</a:t>
            </a:r>
            <a:r>
              <a:rPr lang="es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que procesa el sonido y genera el sonido anti-ruido. Si ha probado un auricular ANC, un zumbido bajo que escucha cuando lo enciende es el anti-ruido generado por el altavoz anti-ruido.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80d6c33c9_0_12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580d6c33c9_0_12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60" name="Google Shape;260;g1580d6c33c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580d6c33c9_0_12"/>
          <p:cNvSpPr txBox="1"/>
          <p:nvPr>
            <p:ph idx="4294967295" type="ctrTitle"/>
          </p:nvPr>
        </p:nvSpPr>
        <p:spPr>
          <a:xfrm>
            <a:off x="0" y="4077000"/>
            <a:ext cx="6809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>
                <a:solidFill>
                  <a:srgbClr val="6FA8DC"/>
                </a:solidFill>
              </a:rPr>
              <a:t>3</a:t>
            </a:r>
            <a:r>
              <a:rPr lang="es" sz="4200">
                <a:solidFill>
                  <a:srgbClr val="6FA8DC"/>
                </a:solidFill>
              </a:rPr>
              <a:t>. CRONOGRAMA</a:t>
            </a:r>
            <a:endParaRPr sz="4200">
              <a:solidFill>
                <a:srgbClr val="6FA8DC"/>
              </a:solidFill>
            </a:endParaRPr>
          </a:p>
        </p:txBody>
      </p:sp>
      <p:sp>
        <p:nvSpPr>
          <p:cNvPr id="262" name="Google Shape;262;g1580d6c33c9_0_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6446675" y="190875"/>
            <a:ext cx="2376600" cy="9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1"/>
          <p:cNvGrpSpPr/>
          <p:nvPr/>
        </p:nvGrpSpPr>
        <p:grpSpPr>
          <a:xfrm rot="10800000">
            <a:off x="3487925" y="3257190"/>
            <a:ext cx="1217095" cy="1406025"/>
            <a:chOff x="1647825" y="2562225"/>
            <a:chExt cx="1038300" cy="1199475"/>
          </a:xfrm>
        </p:grpSpPr>
        <p:sp>
          <p:nvSpPr>
            <p:cNvPr id="269" name="Google Shape;269;p21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6443325" y="1293290"/>
            <a:ext cx="1217095" cy="1406025"/>
            <a:chOff x="1647825" y="2562225"/>
            <a:chExt cx="1038300" cy="1199475"/>
          </a:xfrm>
        </p:grpSpPr>
        <p:sp>
          <p:nvSpPr>
            <p:cNvPr id="272" name="Google Shape;272;p21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1"/>
          <p:cNvSpPr txBox="1"/>
          <p:nvPr>
            <p:ph idx="4294967295" type="body"/>
          </p:nvPr>
        </p:nvSpPr>
        <p:spPr>
          <a:xfrm>
            <a:off x="375275" y="3345675"/>
            <a:ext cx="1516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SEPTIEMBRE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5" name="Google Shape;275;p21"/>
          <p:cNvSpPr txBox="1"/>
          <p:nvPr>
            <p:ph idx="4294967295" type="body"/>
          </p:nvPr>
        </p:nvSpPr>
        <p:spPr>
          <a:xfrm>
            <a:off x="4628375" y="2145863"/>
            <a:ext cx="1372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NOVIEMBRE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6" name="Google Shape;276;p21"/>
          <p:cNvSpPr txBox="1"/>
          <p:nvPr>
            <p:ph idx="4294967295" type="body"/>
          </p:nvPr>
        </p:nvSpPr>
        <p:spPr>
          <a:xfrm>
            <a:off x="6548650" y="240900"/>
            <a:ext cx="2057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LAS </a:t>
            </a: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ASESORÍAS</a:t>
            </a: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SON TODOS LOS LUNES DE 3 a 4 pm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7" name="Google Shape;277;p21"/>
          <p:cNvSpPr txBox="1"/>
          <p:nvPr>
            <p:ph idx="4294967295" type="body"/>
          </p:nvPr>
        </p:nvSpPr>
        <p:spPr>
          <a:xfrm>
            <a:off x="7451063" y="3345675"/>
            <a:ext cx="1372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DICIEMBRE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78" name="Google Shape;278;p21"/>
          <p:cNvCxnSpPr/>
          <p:nvPr/>
        </p:nvCxnSpPr>
        <p:spPr>
          <a:xfrm>
            <a:off x="-9525" y="2977350"/>
            <a:ext cx="9172800" cy="0"/>
          </a:xfrm>
          <a:prstGeom prst="straightConnector1">
            <a:avLst/>
          </a:prstGeom>
          <a:noFill/>
          <a:ln cap="flat" cmpd="sng" w="28575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21"/>
          <p:cNvSpPr/>
          <p:nvPr/>
        </p:nvSpPr>
        <p:spPr>
          <a:xfrm>
            <a:off x="1987425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4038450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6947175" y="28726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1"/>
          <p:cNvSpPr txBox="1"/>
          <p:nvPr>
            <p:ph type="title"/>
          </p:nvPr>
        </p:nvSpPr>
        <p:spPr>
          <a:xfrm>
            <a:off x="62925" y="0"/>
            <a:ext cx="37896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/>
              <a:t>Reuniones con el profesor</a:t>
            </a:r>
            <a:endParaRPr/>
          </a:p>
        </p:txBody>
      </p:sp>
      <p:sp>
        <p:nvSpPr>
          <p:cNvPr id="283" name="Google Shape;283;p21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4" name="Google Shape;284;p21"/>
          <p:cNvSpPr txBox="1"/>
          <p:nvPr>
            <p:ph idx="4294967295" type="body"/>
          </p:nvPr>
        </p:nvSpPr>
        <p:spPr>
          <a:xfrm>
            <a:off x="2275713" y="2145863"/>
            <a:ext cx="1372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OCTUBRE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5" name="Google Shape;285;p21"/>
          <p:cNvSpPr txBox="1"/>
          <p:nvPr>
            <p:ph idx="4294967295" type="body"/>
          </p:nvPr>
        </p:nvSpPr>
        <p:spPr>
          <a:xfrm>
            <a:off x="3581275" y="3671850"/>
            <a:ext cx="1217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3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Semana 9: Entrega Parcial</a:t>
            </a:r>
            <a:endParaRPr sz="13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6" name="Google Shape;286;p21"/>
          <p:cNvSpPr txBox="1"/>
          <p:nvPr>
            <p:ph idx="4294967295" type="body"/>
          </p:nvPr>
        </p:nvSpPr>
        <p:spPr>
          <a:xfrm>
            <a:off x="6443325" y="1626713"/>
            <a:ext cx="1217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3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Semana 16: Entrega Final</a:t>
            </a:r>
            <a:endParaRPr sz="13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/>
          <p:nvPr/>
        </p:nvSpPr>
        <p:spPr>
          <a:xfrm flipH="1" rot="5400000">
            <a:off x="1109810" y="279190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2"/>
          <p:cNvSpPr/>
          <p:nvPr/>
        </p:nvSpPr>
        <p:spPr>
          <a:xfrm flipH="1" rot="5400000">
            <a:off x="2970522" y="213085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2"/>
          <p:cNvSpPr/>
          <p:nvPr/>
        </p:nvSpPr>
        <p:spPr>
          <a:xfrm flipH="1" rot="5400000">
            <a:off x="4846359" y="146980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2"/>
          <p:cNvSpPr/>
          <p:nvPr/>
        </p:nvSpPr>
        <p:spPr>
          <a:xfrm flipH="1" rot="5400000">
            <a:off x="6712090" y="808750"/>
            <a:ext cx="1322100" cy="1563900"/>
          </a:xfrm>
          <a:prstGeom prst="bentUpArrow">
            <a:avLst>
              <a:gd fmla="val 34385" name="adj1"/>
              <a:gd fmla="val 33122" name="adj2"/>
              <a:gd fmla="val 24793" name="adj3"/>
            </a:avLst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2"/>
          <p:cNvSpPr txBox="1"/>
          <p:nvPr>
            <p:ph idx="4294967295" type="body"/>
          </p:nvPr>
        </p:nvSpPr>
        <p:spPr>
          <a:xfrm>
            <a:off x="5185313" y="2628700"/>
            <a:ext cx="1751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Prototipado</a:t>
            </a:r>
            <a:b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br>
              <a:rPr lang="es">
                <a:solidFill>
                  <a:srgbClr val="25252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96" name="Google Shape;296;p22"/>
          <p:cNvSpPr txBox="1"/>
          <p:nvPr>
            <p:ph idx="4294967295" type="body"/>
          </p:nvPr>
        </p:nvSpPr>
        <p:spPr>
          <a:xfrm>
            <a:off x="7046900" y="1971100"/>
            <a:ext cx="1751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Validación</a:t>
            </a:r>
            <a:b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br>
              <a:rPr lang="es">
                <a:solidFill>
                  <a:srgbClr val="25252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00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97" name="Google Shape;297;p22"/>
          <p:cNvSpPr txBox="1"/>
          <p:nvPr>
            <p:ph idx="4294967295" type="body"/>
          </p:nvPr>
        </p:nvSpPr>
        <p:spPr>
          <a:xfrm>
            <a:off x="1505225" y="3963775"/>
            <a:ext cx="175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Ideación</a:t>
            </a: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b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98" name="Google Shape;298;p22"/>
          <p:cNvSpPr txBox="1"/>
          <p:nvPr>
            <p:ph idx="4294967295" type="body"/>
          </p:nvPr>
        </p:nvSpPr>
        <p:spPr>
          <a:xfrm>
            <a:off x="3313950" y="3299275"/>
            <a:ext cx="19428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Conceptualización</a:t>
            </a:r>
            <a:br>
              <a:rPr lang="es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99" name="Google Shape;299;p22"/>
          <p:cNvSpPr txBox="1"/>
          <p:nvPr>
            <p:ph idx="4294967295" type="body"/>
          </p:nvPr>
        </p:nvSpPr>
        <p:spPr>
          <a:xfrm>
            <a:off x="1027400" y="257370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1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22"/>
          <p:cNvSpPr txBox="1"/>
          <p:nvPr>
            <p:ph idx="4294967295" type="body"/>
          </p:nvPr>
        </p:nvSpPr>
        <p:spPr>
          <a:xfrm>
            <a:off x="2849625" y="191395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2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1" name="Google Shape;301;p22"/>
          <p:cNvSpPr txBox="1"/>
          <p:nvPr>
            <p:ph idx="4294967295" type="body"/>
          </p:nvPr>
        </p:nvSpPr>
        <p:spPr>
          <a:xfrm>
            <a:off x="4696950" y="125290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3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22"/>
          <p:cNvSpPr txBox="1"/>
          <p:nvPr>
            <p:ph idx="4294967295" type="body"/>
          </p:nvPr>
        </p:nvSpPr>
        <p:spPr>
          <a:xfrm>
            <a:off x="6591200" y="611850"/>
            <a:ext cx="162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4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3" name="Google Shape;303;p22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22"/>
          <p:cNvSpPr txBox="1"/>
          <p:nvPr>
            <p:ph type="title"/>
          </p:nvPr>
        </p:nvSpPr>
        <p:spPr>
          <a:xfrm>
            <a:off x="410675" y="375400"/>
            <a:ext cx="40029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/>
              <a:t>Proceso que </a:t>
            </a:r>
            <a:r>
              <a:rPr lang="es">
                <a:solidFill>
                  <a:srgbClr val="90CCFA"/>
                </a:solidFill>
              </a:rPr>
              <a:t>vamos a seguir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50e2a2e5d7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50e2a2e5d7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50e2a2e5d7_0_60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52b54101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75" y="68513"/>
            <a:ext cx="7121450" cy="500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52b5410197_0_0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882cc3614_0_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23" name="Google Shape;323;g14882cc361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4882cc3614_0_44"/>
          <p:cNvSpPr txBox="1"/>
          <p:nvPr>
            <p:ph type="title"/>
          </p:nvPr>
        </p:nvSpPr>
        <p:spPr>
          <a:xfrm>
            <a:off x="0" y="3217375"/>
            <a:ext cx="67539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s" sz="5400"/>
              <a:t>4. REFERENCIAS BIBLIOGRÁFICAS</a:t>
            </a:r>
            <a:endParaRPr sz="5400">
              <a:solidFill>
                <a:srgbClr val="90CCFA"/>
              </a:solidFill>
            </a:endParaRPr>
          </a:p>
        </p:txBody>
      </p:sp>
      <p:sp>
        <p:nvSpPr>
          <p:cNvPr id="325" name="Google Shape;325;g14882cc3614_0_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80d6c2ca4_0_0"/>
          <p:cNvSpPr txBox="1"/>
          <p:nvPr>
            <p:ph type="title"/>
          </p:nvPr>
        </p:nvSpPr>
        <p:spPr>
          <a:xfrm>
            <a:off x="893850" y="128100"/>
            <a:ext cx="6601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s" sz="2400"/>
              <a:t>Referencias Bibliográficas - PAPERs</a:t>
            </a:r>
            <a:endParaRPr sz="2400"/>
          </a:p>
        </p:txBody>
      </p:sp>
      <p:sp>
        <p:nvSpPr>
          <p:cNvPr id="331" name="Google Shape;331;g1580d6c2ca4_0_0"/>
          <p:cNvSpPr txBox="1"/>
          <p:nvPr>
            <p:ph idx="1" type="body"/>
          </p:nvPr>
        </p:nvSpPr>
        <p:spPr>
          <a:xfrm>
            <a:off x="839550" y="789225"/>
            <a:ext cx="79035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Zufesha, A. &amp; Nusrat, A. (2019, marzo). Assessment of noise pollution in commercial and residential areas and its impact on the health/surrounding Environment: A Review. International Research Journal of Engineering and Technology (IRJET), 6(3), 2395-0072.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https://www.irjet.net/archives/V6/i3/IRJET-V6I31306.pdf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Gomez, P., Rivera, M., Galeano, B. &amp; Escobar, N. (2019). Technological innovation in the design process of an acoustic panel to the hospital environment. IOP Publishing, 1257(012012).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https://doi.org/10.1088/1742-6596/1257/1/012012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Ferraz, F. (2016). Assessment of Indoor and Outdoor Noise Pollution at a University Hospital Based on Acoustic Measurements and Noise Mapping. Open Journal of Acoustics, 06(04), 71-85.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https://doi.org/10.4236/oja.2016.64006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Studying of noise pollution for selected classrooms in Tikrit university-Iraq. (2012, 1 junio). Journal of Environmental Studies, 8(1), 1-7. </a:t>
            </a: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https://doi.org/10.21608/jesj.2012.189126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580d6c2ca4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 b="17473" l="12764" r="3516" t="15680"/>
          <a:stretch/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 txBox="1"/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>
                <a:solidFill>
                  <a:srgbClr val="252525"/>
                </a:solidFill>
              </a:rPr>
              <a:t>Thanks</a:t>
            </a:r>
            <a:r>
              <a:rPr lang="es" sz="6400">
                <a:solidFill>
                  <a:srgbClr val="0043C1"/>
                </a:solidFill>
              </a:rPr>
              <a:t>!</a:t>
            </a:r>
            <a:endParaRPr sz="6400">
              <a:solidFill>
                <a:srgbClr val="0043C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855500" y="1901450"/>
            <a:ext cx="54330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contaminación acústica es la segunda causa de enfermedad por motivos medioambientales. </a:t>
            </a:r>
            <a:endParaRPr i="0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"/>
          <p:cNvSpPr txBox="1"/>
          <p:nvPr>
            <p:ph idx="4294967295" type="body"/>
          </p:nvPr>
        </p:nvSpPr>
        <p:spPr>
          <a:xfrm>
            <a:off x="3515100" y="641150"/>
            <a:ext cx="2238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12000">
              <a:solidFill>
                <a:schemeClr val="lt1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3"/>
          <p:cNvSpPr txBox="1"/>
          <p:nvPr>
            <p:ph idx="2" type="subTitle"/>
          </p:nvPr>
        </p:nvSpPr>
        <p:spPr>
          <a:xfrm>
            <a:off x="4619700" y="3965450"/>
            <a:ext cx="2238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—OMS</a:t>
            </a:r>
            <a:endParaRPr b="1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idx="1" type="subTitle"/>
          </p:nvPr>
        </p:nvSpPr>
        <p:spPr>
          <a:xfrm>
            <a:off x="1477900" y="1849250"/>
            <a:ext cx="1542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rgbClr val="90CCFA"/>
                </a:solidFill>
              </a:rPr>
              <a:t>Objetivos </a:t>
            </a:r>
            <a:endParaRPr/>
          </a:p>
        </p:txBody>
      </p:sp>
      <p:sp>
        <p:nvSpPr>
          <p:cNvPr id="176" name="Google Shape;176;p4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252525"/>
                </a:solidFill>
              </a:rPr>
              <a:t>Ventajas y Desventajas</a:t>
            </a:r>
            <a:endParaRPr sz="14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rgbClr val="252525"/>
                </a:solidFill>
              </a:rPr>
              <a:t>Índice</a:t>
            </a:r>
            <a:endParaRPr sz="5200">
              <a:solidFill>
                <a:srgbClr val="90CCFA"/>
              </a:solidFill>
            </a:endParaRPr>
          </a:p>
        </p:txBody>
      </p:sp>
      <p:sp>
        <p:nvSpPr>
          <p:cNvPr id="178" name="Google Shape;178;p4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rgbClr val="252525"/>
                </a:solidFill>
              </a:rPr>
              <a:t>Cronograma</a:t>
            </a:r>
            <a:endParaRPr/>
          </a:p>
        </p:txBody>
      </p:sp>
      <p:sp>
        <p:nvSpPr>
          <p:cNvPr id="179" name="Google Shape;179;p4"/>
          <p:cNvSpPr txBox="1"/>
          <p:nvPr>
            <p:ph idx="4" type="subTitle"/>
          </p:nvPr>
        </p:nvSpPr>
        <p:spPr>
          <a:xfrm>
            <a:off x="3201775" y="3341400"/>
            <a:ext cx="18087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chemeClr val="lt1"/>
                </a:solidFill>
              </a:rPr>
              <a:t>REFERENCIAS BIBLIOGRÁFICAS</a:t>
            </a:r>
            <a:endParaRPr/>
          </a:p>
        </p:txBody>
      </p:sp>
      <p:sp>
        <p:nvSpPr>
          <p:cNvPr id="180" name="Google Shape;180;p4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90CCFA"/>
                </a:solidFill>
              </a:rPr>
              <a:t>01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181" name="Google Shape;181;p4"/>
          <p:cNvSpPr txBox="1"/>
          <p:nvPr>
            <p:ph idx="6" type="title"/>
          </p:nvPr>
        </p:nvSpPr>
        <p:spPr>
          <a:xfrm rot="-5400000">
            <a:off x="2639049" y="919675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252525"/>
                </a:solidFill>
              </a:rPr>
              <a:t>02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82" name="Google Shape;182;p4"/>
          <p:cNvSpPr txBox="1"/>
          <p:nvPr>
            <p:ph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83" name="Google Shape;183;p4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252525"/>
                </a:solidFill>
              </a:rPr>
              <a:t>03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84" name="Google Shape;184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0e2a2e5d7_0_69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50e2a2e5d7_0_69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1" name="Google Shape;191;g150e2a2e5d7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50e2a2e5d7_0_69"/>
          <p:cNvSpPr txBox="1"/>
          <p:nvPr>
            <p:ph idx="4294967295" type="ctrTitle"/>
          </p:nvPr>
        </p:nvSpPr>
        <p:spPr>
          <a:xfrm>
            <a:off x="1516500" y="1001050"/>
            <a:ext cx="6809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/>
              <a:t>1</a:t>
            </a:r>
            <a:r>
              <a:rPr lang="es" sz="4200"/>
              <a:t>. OBJETIVOS</a:t>
            </a:r>
            <a:endParaRPr sz="4200">
              <a:solidFill>
                <a:srgbClr val="252525"/>
              </a:solidFill>
            </a:endParaRPr>
          </a:p>
        </p:txBody>
      </p:sp>
      <p:sp>
        <p:nvSpPr>
          <p:cNvPr id="193" name="Google Shape;193;g150e2a2e5d7_0_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4882cc3614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4882cc3614_0_4"/>
          <p:cNvSpPr txBox="1"/>
          <p:nvPr>
            <p:ph type="title"/>
          </p:nvPr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/>
              <a:t>Objetivos:</a:t>
            </a:r>
            <a:endParaRPr/>
          </a:p>
        </p:txBody>
      </p:sp>
      <p:sp>
        <p:nvSpPr>
          <p:cNvPr id="200" name="Google Shape;200;g14882cc3614_0_4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g14882cc3614_0_4"/>
          <p:cNvSpPr txBox="1"/>
          <p:nvPr>
            <p:ph idx="4294967295" type="subTitle"/>
          </p:nvPr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b="0" i="0" lang="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b="0" i="0" lang="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reales que validen la cancelación de ruido parcial o total</a:t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b="0" i="0" lang="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b="0" i="0" lang="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</a:t>
            </a:r>
            <a:r>
              <a:rPr lang="es"/>
              <a:t>l arte</a:t>
            </a:r>
            <a:r>
              <a:rPr b="0" i="0" lang="es" sz="1400" u="none" cap="none" strike="noStrik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de las soluciones</a:t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02" name="Google Shape;202;g14882cc3614_0_4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lang="es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203" name="Google Shape;203;g14882cc3614_0_4"/>
          <p:cNvSpPr txBox="1"/>
          <p:nvPr>
            <p:ph idx="4294967295" type="subTitle"/>
          </p:nvPr>
        </p:nvSpPr>
        <p:spPr>
          <a:xfrm>
            <a:off x="496350" y="3209900"/>
            <a:ext cx="80523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"/>
              <a:t>Ventajas y desventajas de diferentes propuestas de </a:t>
            </a:r>
            <a:r>
              <a:rPr lang="es"/>
              <a:t>solución</a:t>
            </a:r>
            <a:br>
              <a:rPr lang="es"/>
            </a:b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Cronograma de actividades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04" name="Google Shape;204;g14882cc3614_0_4"/>
          <p:cNvSpPr txBox="1"/>
          <p:nvPr/>
        </p:nvSpPr>
        <p:spPr>
          <a:xfrm>
            <a:off x="272650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lang="es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 b="9640" l="1146" r="0" t="11131"/>
          <a:stretch/>
        </p:blipFill>
        <p:spPr>
          <a:xfrm>
            <a:off x="1180675" y="534325"/>
            <a:ext cx="7626956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 rot="-5400000">
            <a:off x="-1173125" y="279572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/>
              <a:t>2</a:t>
            </a:r>
            <a:r>
              <a:rPr lang="es" sz="4200"/>
              <a:t>. ESTADO DEL ARTE</a:t>
            </a:r>
            <a:endParaRPr sz="4200">
              <a:solidFill>
                <a:srgbClr val="252525"/>
              </a:solidFill>
            </a:endParaRPr>
          </a:p>
        </p:txBody>
      </p:sp>
      <p:sp>
        <p:nvSpPr>
          <p:cNvPr id="212" name="Google Shape;212;p11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3" name="Google Shape;2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5"/>
            <a:ext cx="9143997" cy="51345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 txBox="1"/>
          <p:nvPr>
            <p:ph type="ctrTitle"/>
          </p:nvPr>
        </p:nvSpPr>
        <p:spPr>
          <a:xfrm>
            <a:off x="0" y="4077000"/>
            <a:ext cx="6809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>
                <a:solidFill>
                  <a:schemeClr val="lt1"/>
                </a:solidFill>
              </a:rPr>
              <a:t>2.</a:t>
            </a:r>
            <a:r>
              <a:rPr lang="es" sz="4200">
                <a:solidFill>
                  <a:schemeClr val="lt1"/>
                </a:solidFill>
              </a:rPr>
              <a:t> ESTADO DEL ARTE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15" name="Google Shape;215;p11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4882cc3614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4882cc3614_0_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2" name="Google Shape;222;g14882cc3614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4882cc3614_0_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24" name="Google Shape;224;g14882cc3614_0_62"/>
          <p:cNvGraphicFramePr/>
          <p:nvPr/>
        </p:nvGraphicFramePr>
        <p:xfrm>
          <a:off x="952500" y="140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{35D83BC6-EE6F-4876-BDB6-4080CDF8B4D6}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50">
                          <a:solidFill>
                            <a:schemeClr val="dk1"/>
                          </a:solidFill>
                        </a:rPr>
                        <a:t>Evaluación de la contaminación acústica en áreas comerciales y residenciales y su impacto en la salud/ambiente circundante: una revisión.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50">
                          <a:solidFill>
                            <a:schemeClr val="dk1"/>
                          </a:solidFill>
                        </a:rPr>
                        <a:t>Descripción matemática de la naturaleza física de la dinámica de la contaminación acústica del medio ambiente por ferrocarril.</a:t>
                      </a:r>
                      <a:endParaRPr sz="145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50">
                          <a:solidFill>
                            <a:schemeClr val="dk1"/>
                          </a:solidFill>
                        </a:rPr>
                        <a:t>Innovación tecnológica en el proceso de diseño de un panel acústico para el ambiente hospitalario.</a:t>
                      </a:r>
                      <a:endParaRPr b="1" sz="145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50">
                          <a:solidFill>
                            <a:srgbClr val="231F20"/>
                          </a:solidFill>
                        </a:rPr>
                        <a:t>Contaminación acústica por ruido en la Universidad de Tikrit.</a:t>
                      </a:r>
                      <a:endParaRPr sz="145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50">
                          <a:solidFill>
                            <a:schemeClr val="dk1"/>
                          </a:solidFill>
                        </a:rPr>
                        <a:t>Control activo del sonido de banda ancha a través de la abertura abierta de una ventana doméstica de tamaño completo.</a:t>
                      </a:r>
                      <a:endParaRPr sz="145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5" name="Google Shape;225;g14882cc3614_0_62"/>
          <p:cNvSpPr txBox="1"/>
          <p:nvPr/>
        </p:nvSpPr>
        <p:spPr>
          <a:xfrm>
            <a:off x="445650" y="382525"/>
            <a:ext cx="825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Ventajas y Desventajas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2b5410197_0_14"/>
          <p:cNvSpPr txBox="1"/>
          <p:nvPr>
            <p:ph type="title"/>
          </p:nvPr>
        </p:nvSpPr>
        <p:spPr>
          <a:xfrm>
            <a:off x="1101900" y="998425"/>
            <a:ext cx="3622500" cy="27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La idea principal detrás de esta investigación consiste en combinar redes IoT inalámbricas con cancelación de ruido. Se coloca un micrófono en el entorno que detecta los sonidos y los envía a través de señales inalámbricas a un auricular. Dado que las señales inalámbricas viajan un millón de veces más rápido que el sonido, el auricular puede recibir la información del sonido mucho más rápido que el sonido real.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152b5410197_0_14"/>
          <p:cNvSpPr txBox="1"/>
          <p:nvPr>
            <p:ph idx="2" type="subTitle"/>
          </p:nvPr>
        </p:nvSpPr>
        <p:spPr>
          <a:xfrm>
            <a:off x="5497275" y="3461975"/>
            <a:ext cx="33993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https://csl.illinois.edu/news/university-illinois-researchers-develop-method-cancel-noise-without-ear-blocking-headphones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https://www.youtube.com/watch?v=VxcKkhmqXP0</a:t>
            </a:r>
            <a:r>
              <a:rPr lang="es"/>
              <a:t> </a:t>
            </a:r>
            <a:endParaRPr/>
          </a:p>
        </p:txBody>
      </p:sp>
      <p:pic>
        <p:nvPicPr>
          <p:cNvPr id="232" name="Google Shape;232;g152b5410197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675" y="859525"/>
            <a:ext cx="3995800" cy="2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52b5410197_0_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55d0c1afa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826" y="115775"/>
            <a:ext cx="4026200" cy="25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55d0c1afaf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75" y="2649850"/>
            <a:ext cx="7668850" cy="2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55d0c1afaf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025" y="115775"/>
            <a:ext cx="3674382" cy="25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